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9" r:id="rId3"/>
    <p:sldId id="261" r:id="rId4"/>
    <p:sldId id="262" r:id="rId5"/>
    <p:sldId id="268" r:id="rId6"/>
    <p:sldId id="263" r:id="rId7"/>
    <p:sldId id="265" r:id="rId8"/>
    <p:sldId id="266" r:id="rId9"/>
    <p:sldId id="267" r:id="rId10"/>
    <p:sldId id="274" r:id="rId11"/>
    <p:sldId id="276" r:id="rId12"/>
    <p:sldId id="277" r:id="rId13"/>
    <p:sldId id="275" r:id="rId14"/>
    <p:sldId id="270" r:id="rId15"/>
    <p:sldId id="271" r:id="rId16"/>
    <p:sldId id="272" r:id="rId17"/>
    <p:sldId id="273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2E0538-AF3A-4EE7-A6D1-0BEDDB4B0787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0500EB-0F9C-42A7-B832-78F42986C3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e.cengage.com/free_resources/glossary/glossary_de.htm" TargetMode="External"/><Relationship Id="rId2" Type="http://schemas.openxmlformats.org/officeDocument/2006/relationships/hyperlink" Target="http://www.gale.cengage.com/free_resources/glossary/glossary_bc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Literary Terms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Bailey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 types of conflict</a:t>
            </a:r>
          </a:p>
          <a:p>
            <a:pPr lvl="1"/>
            <a:r>
              <a:rPr lang="en-US" dirty="0" smtClean="0"/>
              <a:t>Man vs. Man</a:t>
            </a:r>
          </a:p>
          <a:p>
            <a:pPr lvl="1"/>
            <a:r>
              <a:rPr lang="en-US" dirty="0" smtClean="0"/>
              <a:t>Man vs. Nature</a:t>
            </a:r>
          </a:p>
          <a:p>
            <a:pPr lvl="1"/>
            <a:r>
              <a:rPr lang="en-US" dirty="0" smtClean="0"/>
              <a:t>Man vs. Himself</a:t>
            </a:r>
            <a:endParaRPr lang="en-US" dirty="0"/>
          </a:p>
        </p:txBody>
      </p:sp>
      <p:pic>
        <p:nvPicPr>
          <p:cNvPr id="4" name="Picture 3" descr="mvf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362200"/>
            <a:ext cx="4953000" cy="330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400" dirty="0" smtClean="0"/>
              <a:t>Pun - A play on words that have similar sounds but different meanings.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4648200" cy="3692525"/>
          </a:xfrm>
        </p:spPr>
        <p:txBody>
          <a:bodyPr/>
          <a:lstStyle/>
          <a:p>
            <a:pPr eaLnBrk="1" hangingPunct="1"/>
            <a:r>
              <a:rPr lang="en-US" dirty="0" smtClean="0"/>
              <a:t>Examples:</a:t>
            </a:r>
          </a:p>
          <a:p>
            <a:pPr eaLnBrk="1" hangingPunct="1"/>
            <a:r>
              <a:rPr lang="en-US" dirty="0" smtClean="0"/>
              <a:t>Did you hear about the guy whose whole left side was cut off? He's all right now. </a:t>
            </a:r>
          </a:p>
        </p:txBody>
      </p:sp>
      <p:pic>
        <p:nvPicPr>
          <p:cNvPr id="4100" name="Picture 5" descr="pun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975" y="1981200"/>
            <a:ext cx="4010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2057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400" dirty="0" smtClean="0"/>
              <a:t>Irony - In literary </a:t>
            </a:r>
            <a:r>
              <a:rPr lang="en-US" sz="3400" dirty="0" smtClean="0">
                <a:hlinkClick r:id="rId2"/>
              </a:rPr>
              <a:t>criticism</a:t>
            </a:r>
            <a:r>
              <a:rPr lang="en-US" sz="3400" dirty="0" smtClean="0"/>
              <a:t>, the effect of language in which the intended meaning is the opposite of what is stated.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3352800"/>
          </a:xfrm>
        </p:spPr>
        <p:txBody>
          <a:bodyPr/>
          <a:lstStyle/>
          <a:p>
            <a:pPr eaLnBrk="1" hangingPunct="1"/>
            <a:r>
              <a:rPr lang="en-US" dirty="0" smtClean="0"/>
              <a:t>The title of Jonathan Swift's "A Modest Proposal" is ironic because what Swift proposes in this </a:t>
            </a:r>
            <a:r>
              <a:rPr lang="en-US" dirty="0" smtClean="0">
                <a:hlinkClick r:id="rId3"/>
              </a:rPr>
              <a:t>essay</a:t>
            </a:r>
            <a:r>
              <a:rPr lang="en-US" dirty="0" smtClean="0"/>
              <a:t> is cannibalism — hardly "modest." </a:t>
            </a:r>
          </a:p>
          <a:p>
            <a:pPr eaLnBrk="1" hangingPunct="1"/>
            <a:r>
              <a:rPr lang="en-US" dirty="0" smtClean="0"/>
              <a:t>A fish that drowns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Plot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sequence of events </a:t>
            </a:r>
            <a:r>
              <a:rPr lang="en-US" dirty="0" smtClean="0"/>
              <a:t>in a short story, novel, or drama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60198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6400" y="43434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600200" y="3810000"/>
            <a:ext cx="28194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3200400"/>
            <a:ext cx="16764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5410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4267200"/>
            <a:ext cx="230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Rising Action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Climax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3505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Falling Action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396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Exposition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Provides info on plot, background, setting, and characters</a:t>
            </a:r>
          </a:p>
          <a:p>
            <a:pPr lvl="1"/>
            <a:r>
              <a:rPr lang="en-US" sz="2400" dirty="0" smtClean="0"/>
              <a:t>Ex. Basil Exposition from </a:t>
            </a:r>
            <a:r>
              <a:rPr lang="en-US" sz="2400" i="1" dirty="0" smtClean="0"/>
              <a:t>Austin Powers</a:t>
            </a:r>
            <a:endParaRPr lang="en-US" sz="2400" dirty="0"/>
          </a:p>
        </p:txBody>
      </p:sp>
      <p:pic>
        <p:nvPicPr>
          <p:cNvPr id="4" name="Picture 3" descr="basi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352800"/>
            <a:ext cx="333306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Rising 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Introduces related secondary conflicts and various obstacles that keep the protagonist from reaching his/her/its goal</a:t>
            </a:r>
          </a:p>
          <a:p>
            <a:endParaRPr lang="en-US" dirty="0"/>
          </a:p>
        </p:txBody>
      </p:sp>
      <p:pic>
        <p:nvPicPr>
          <p:cNvPr id="4" name="Picture 3" descr="pi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3640" y="3124200"/>
            <a:ext cx="374904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Climax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point of greatest intensity or force</a:t>
            </a:r>
          </a:p>
          <a:p>
            <a:pPr lvl="1"/>
            <a:r>
              <a:rPr lang="en-US" dirty="0" smtClean="0"/>
              <a:t>Dance studio scene in </a:t>
            </a:r>
            <a:r>
              <a:rPr lang="en-US" i="1" dirty="0" smtClean="0"/>
              <a:t>Twilight</a:t>
            </a:r>
            <a:endParaRPr lang="en-US" dirty="0"/>
          </a:p>
        </p:txBody>
      </p:sp>
      <p:pic>
        <p:nvPicPr>
          <p:cNvPr id="4" name="Picture 3" descr="stu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743200"/>
            <a:ext cx="5024047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Falling Action and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part of the story where the conflict unravels,  and you are headed towards the conclusion</a:t>
            </a:r>
            <a:endParaRPr lang="en-US" dirty="0"/>
          </a:p>
        </p:txBody>
      </p:sp>
      <p:pic>
        <p:nvPicPr>
          <p:cNvPr id="4" name="Picture 3" descr="cowbo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667000"/>
            <a:ext cx="5276274" cy="354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Drama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Works of literature meant to </a:t>
            </a:r>
            <a:r>
              <a:rPr lang="en-US" sz="3200" smtClean="0"/>
              <a:t>be performed </a:t>
            </a:r>
            <a:r>
              <a:rPr lang="en-US" sz="3200" dirty="0" smtClean="0"/>
              <a:t>on stage or read as a performance</a:t>
            </a:r>
            <a:endParaRPr lang="en-US" sz="3200" dirty="0"/>
          </a:p>
        </p:txBody>
      </p:sp>
      <p:pic>
        <p:nvPicPr>
          <p:cNvPr id="4" name="Picture 3" descr="dram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393" y="3124200"/>
            <a:ext cx="417096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Conversation exchanged between characters</a:t>
            </a:r>
            <a:endParaRPr lang="en-US" dirty="0"/>
          </a:p>
        </p:txBody>
      </p:sp>
      <p:pic>
        <p:nvPicPr>
          <p:cNvPr id="4" name="Picture 3" descr="dialog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86000"/>
            <a:ext cx="5315576" cy="350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Anachronisms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anachronism is an object or idea that is out of its time element.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Recliner, matches, electricity, etc.</a:t>
            </a:r>
            <a:endParaRPr lang="en-US" dirty="0"/>
          </a:p>
        </p:txBody>
      </p:sp>
      <p:pic>
        <p:nvPicPr>
          <p:cNvPr id="4" name="Picture 3" descr="lincol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1" y="2337173"/>
            <a:ext cx="3733800" cy="4520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Monologue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long speech in which a character speaks his/her thoughts aloud, addressing another character or the audience</a:t>
            </a:r>
            <a:endParaRPr lang="en-US" dirty="0"/>
          </a:p>
        </p:txBody>
      </p:sp>
      <p:pic>
        <p:nvPicPr>
          <p:cNvPr id="4" name="Picture 3" descr="monolog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048000"/>
            <a:ext cx="5619238" cy="3107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play, action is always forward-moving</a:t>
            </a:r>
            <a:endParaRPr lang="en-US" dirty="0"/>
          </a:p>
        </p:txBody>
      </p:sp>
      <p:pic>
        <p:nvPicPr>
          <p:cNvPr id="4" name="Picture 3" descr="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667000"/>
            <a:ext cx="4720998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Dramatic Conventions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Ex. Dark lighting is scary; storms mean tension</a:t>
            </a:r>
            <a:endParaRPr lang="en-US" dirty="0"/>
          </a:p>
        </p:txBody>
      </p:sp>
      <p:pic>
        <p:nvPicPr>
          <p:cNvPr id="4" name="Picture 3" descr="stor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14600"/>
            <a:ext cx="5546329" cy="3690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Soliloquy:</a:t>
            </a:r>
            <a:br>
              <a:rPr lang="en-US" sz="3200" dirty="0" smtClean="0"/>
            </a:br>
            <a:r>
              <a:rPr lang="en-US" sz="3200" dirty="0" smtClean="0"/>
              <a:t>a Dramatic Convention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long speech addressed to no one in particular</a:t>
            </a:r>
            <a:endParaRPr lang="en-US" dirty="0"/>
          </a:p>
        </p:txBody>
      </p:sp>
      <p:pic>
        <p:nvPicPr>
          <p:cNvPr id="4" name="Picture 3" descr="soli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667000"/>
            <a:ext cx="5492345" cy="30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Narrative:</a:t>
            </a:r>
            <a:br>
              <a:rPr lang="en-US" sz="3200" dirty="0" smtClean="0"/>
            </a:br>
            <a:r>
              <a:rPr lang="en-US" sz="3200" dirty="0" smtClean="0"/>
              <a:t>a Dramatic Convention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Used to give exposition or background information; directed at the audience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Paul Newman in </a:t>
            </a:r>
            <a:r>
              <a:rPr lang="en-US" i="1" dirty="0" smtClean="0"/>
              <a:t>Our Town</a:t>
            </a:r>
            <a:endParaRPr lang="en-US" dirty="0"/>
          </a:p>
        </p:txBody>
      </p:sp>
      <p:pic>
        <p:nvPicPr>
          <p:cNvPr id="4" name="Picture 3" descr="pau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438400"/>
            <a:ext cx="3092715" cy="41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Chorus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of players who give key information about what’s happening </a:t>
            </a:r>
            <a:endParaRPr lang="en-US" dirty="0"/>
          </a:p>
        </p:txBody>
      </p:sp>
      <p:pic>
        <p:nvPicPr>
          <p:cNvPr id="4" name="Picture 3" descr="chorus.bmp"/>
          <p:cNvPicPr>
            <a:picLocks noChangeAspect="1"/>
          </p:cNvPicPr>
          <p:nvPr/>
        </p:nvPicPr>
        <p:blipFill>
          <a:blip r:embed="rId2" cstate="print"/>
          <a:srcRect t="8226"/>
          <a:stretch>
            <a:fillRect/>
          </a:stretch>
        </p:blipFill>
        <p:spPr>
          <a:xfrm>
            <a:off x="1905000" y="2514600"/>
            <a:ext cx="5202089" cy="3857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words that a character in a play speaks to the audience or to another character and that are not supposed to be overheard by others onstage.</a:t>
            </a:r>
            <a:endParaRPr lang="en-US" dirty="0"/>
          </a:p>
        </p:txBody>
      </p:sp>
      <p:pic>
        <p:nvPicPr>
          <p:cNvPr id="4" name="Picture 3" descr="sbtb.bmp"/>
          <p:cNvPicPr>
            <a:picLocks noChangeAspect="1"/>
          </p:cNvPicPr>
          <p:nvPr/>
        </p:nvPicPr>
        <p:blipFill>
          <a:blip r:embed="rId2" cstate="print"/>
          <a:srcRect l="8146" r="10394" b="10143"/>
          <a:stretch>
            <a:fillRect/>
          </a:stretch>
        </p:blipFill>
        <p:spPr>
          <a:xfrm>
            <a:off x="3124200" y="3733800"/>
            <a:ext cx="3810000" cy="2939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mood or feeling in a literary work</a:t>
            </a:r>
          </a:p>
          <a:p>
            <a:pPr lvl="1"/>
            <a:r>
              <a:rPr lang="en-US" dirty="0" smtClean="0"/>
              <a:t>Usually created through descriptive details and language</a:t>
            </a:r>
            <a:endParaRPr lang="en-US" dirty="0"/>
          </a:p>
        </p:txBody>
      </p:sp>
      <p:pic>
        <p:nvPicPr>
          <p:cNvPr id="4" name="Picture 3" descr="atmosph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4659" y="3267075"/>
            <a:ext cx="5729341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Blank 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Poetry written in unrhymed iambic pentameter</a:t>
            </a:r>
          </a:p>
          <a:p>
            <a:pPr lvl="1"/>
            <a:r>
              <a:rPr lang="en-US" dirty="0" smtClean="0"/>
              <a:t>“blank” = unrhymed</a:t>
            </a:r>
          </a:p>
          <a:p>
            <a:pPr lvl="1"/>
            <a:r>
              <a:rPr lang="en-US" dirty="0" smtClean="0"/>
              <a:t>“iamb” = unstressed, stressed syllables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penta</a:t>
            </a:r>
            <a:r>
              <a:rPr lang="en-US" dirty="0" smtClean="0"/>
              <a:t>” = five</a:t>
            </a:r>
          </a:p>
          <a:p>
            <a:pPr lvl="1"/>
            <a:r>
              <a:rPr lang="en-US" dirty="0" smtClean="0"/>
              <a:t>“meter” = contains two syllables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447800"/>
            <a:ext cx="3904488" cy="4800600"/>
          </a:xfrm>
        </p:spPr>
        <p:txBody>
          <a:bodyPr/>
          <a:lstStyle/>
          <a:p>
            <a:r>
              <a:rPr lang="en-US" dirty="0" smtClean="0"/>
              <a:t>A character who sets off another character by strong contrast</a:t>
            </a:r>
            <a:endParaRPr lang="en-US" dirty="0"/>
          </a:p>
        </p:txBody>
      </p:sp>
      <p:pic>
        <p:nvPicPr>
          <p:cNvPr id="4" name="Picture 3" descr="foil.jpg"/>
          <p:cNvPicPr>
            <a:picLocks noChangeAspect="1"/>
          </p:cNvPicPr>
          <p:nvPr/>
        </p:nvPicPr>
        <p:blipFill>
          <a:blip r:embed="rId2" cstate="print"/>
          <a:srcRect b="15919"/>
          <a:stretch>
            <a:fillRect/>
          </a:stretch>
        </p:blipFill>
        <p:spPr>
          <a:xfrm>
            <a:off x="-1" y="1447800"/>
            <a:ext cx="5061155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Imagery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“word pictures” </a:t>
            </a:r>
            <a:r>
              <a:rPr lang="en-US" dirty="0" smtClean="0"/>
              <a:t>that writers create to evoke an emotional response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It isn't merely the mother of all colds she has; it's the mother-in-law.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mother in law.jpg"/>
          <p:cNvPicPr>
            <a:picLocks noChangeAspect="1"/>
          </p:cNvPicPr>
          <p:nvPr/>
        </p:nvPicPr>
        <p:blipFill>
          <a:blip r:embed="rId2" cstate="print"/>
          <a:srcRect t="8856"/>
          <a:stretch>
            <a:fillRect/>
          </a:stretch>
        </p:blipFill>
        <p:spPr>
          <a:xfrm>
            <a:off x="3915739" y="3276600"/>
            <a:ext cx="258216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Metonymy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figure of speech in which something closely related to a thing or suggested by it is substituted for the thing itself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The judge = the bench</a:t>
            </a:r>
          </a:p>
          <a:p>
            <a:pPr lvl="1"/>
            <a:r>
              <a:rPr lang="en-US" dirty="0" smtClean="0"/>
              <a:t>The king = the crown</a:t>
            </a:r>
          </a:p>
          <a:p>
            <a:pPr lvl="1"/>
            <a:r>
              <a:rPr lang="en-US" dirty="0" smtClean="0"/>
              <a:t>The president = the White House</a:t>
            </a:r>
          </a:p>
          <a:p>
            <a:pPr lvl="1"/>
            <a:r>
              <a:rPr lang="en-US" dirty="0" smtClean="0"/>
              <a:t>“Washington is claiming popular support for its position.”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66800"/>
          </a:xfrm>
        </p:spPr>
        <p:txBody>
          <a:bodyPr/>
          <a:lstStyle/>
          <a:p>
            <a:pPr algn="ctr"/>
            <a:r>
              <a:rPr lang="en-US" dirty="0" smtClean="0"/>
              <a:t>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5410200"/>
          </a:xfrm>
        </p:spPr>
        <p:txBody>
          <a:bodyPr/>
          <a:lstStyle/>
          <a:p>
            <a:r>
              <a:rPr lang="en-US" dirty="0" smtClean="0"/>
              <a:t>An apparent contradiction that is actually true</a:t>
            </a:r>
          </a:p>
          <a:p>
            <a:r>
              <a:rPr lang="en-US" dirty="0" smtClean="0"/>
              <a:t>“It was the best of times, it was the worst of times.”  - Charles Dickens</a:t>
            </a:r>
          </a:p>
          <a:p>
            <a:endParaRPr lang="en-US" dirty="0"/>
          </a:p>
        </p:txBody>
      </p:sp>
      <p:pic>
        <p:nvPicPr>
          <p:cNvPr id="4" name="Picture 3" descr="parad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52712"/>
            <a:ext cx="9144000" cy="4205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Tragedy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play, novel, or other narrative depicting serious and important events, in which the main character comes to an unhappy end</a:t>
            </a:r>
            <a:endParaRPr lang="en-US" dirty="0"/>
          </a:p>
        </p:txBody>
      </p:sp>
      <p:pic>
        <p:nvPicPr>
          <p:cNvPr id="4" name="Picture 3" descr="rom.jpg"/>
          <p:cNvPicPr>
            <a:picLocks noChangeAspect="1"/>
          </p:cNvPicPr>
          <p:nvPr/>
        </p:nvPicPr>
        <p:blipFill>
          <a:blip r:embed="rId2" cstate="print"/>
          <a:srcRect l="13623" t="9082" r="13718" b="24314"/>
          <a:stretch>
            <a:fillRect/>
          </a:stretch>
        </p:blipFill>
        <p:spPr>
          <a:xfrm>
            <a:off x="3276599" y="3200400"/>
            <a:ext cx="3990109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Tragic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Wins some self-knowledge and wisdom, even though he or she suffers defeat, possibly even death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Tragic Flaw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447800"/>
            <a:ext cx="3523488" cy="4800600"/>
          </a:xfrm>
        </p:spPr>
        <p:txBody>
          <a:bodyPr/>
          <a:lstStyle/>
          <a:p>
            <a:r>
              <a:rPr lang="en-US" dirty="0" smtClean="0"/>
              <a:t>Causes the character’s downfall</a:t>
            </a:r>
          </a:p>
          <a:p>
            <a:pPr lvl="1"/>
            <a:r>
              <a:rPr lang="en-US" dirty="0" smtClean="0"/>
              <a:t>An error in judgment</a:t>
            </a:r>
          </a:p>
          <a:p>
            <a:pPr lvl="1"/>
            <a:r>
              <a:rPr lang="en-US" dirty="0" smtClean="0"/>
              <a:t>A character weakness</a:t>
            </a:r>
          </a:p>
          <a:p>
            <a:pPr lvl="1"/>
            <a:r>
              <a:rPr lang="en-US" dirty="0" smtClean="0"/>
              <a:t>Forces beyond his or her control</a:t>
            </a:r>
          </a:p>
        </p:txBody>
      </p:sp>
      <p:pic>
        <p:nvPicPr>
          <p:cNvPr id="4" name="Picture 3" descr="f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43262"/>
            <a:ext cx="5431983" cy="3614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fanciful and elaborate figure of speech that makes a surprising connection between two seemingly dissimilar things</a:t>
            </a:r>
          </a:p>
          <a:p>
            <a:pPr lvl="1"/>
            <a:r>
              <a:rPr lang="en-US" dirty="0" smtClean="0"/>
              <a:t>Hair of gold; lips of cherry red; teeth of pearl</a:t>
            </a:r>
            <a:endParaRPr lang="en-US" dirty="0"/>
          </a:p>
        </p:txBody>
      </p:sp>
      <p:pic>
        <p:nvPicPr>
          <p:cNvPr id="4" name="Picture 3" descr="conceit.jpg"/>
          <p:cNvPicPr>
            <a:picLocks noChangeAspect="1"/>
          </p:cNvPicPr>
          <p:nvPr/>
        </p:nvPicPr>
        <p:blipFill>
          <a:blip r:embed="rId2" cstate="print"/>
          <a:srcRect t="8651" b="4060"/>
          <a:stretch>
            <a:fillRect/>
          </a:stretch>
        </p:blipFill>
        <p:spPr>
          <a:xfrm>
            <a:off x="3048000" y="3429000"/>
            <a:ext cx="437097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repetition of words, phrases, or sentences that have the same grammatical structure or that restate a similar idea</a:t>
            </a:r>
          </a:p>
          <a:p>
            <a:pPr lvl="1"/>
            <a:r>
              <a:rPr lang="en-US" dirty="0" smtClean="0"/>
              <a:t>“He </a:t>
            </a:r>
            <a:r>
              <a:rPr lang="en-US" dirty="0" err="1" smtClean="0"/>
              <a:t>maketh</a:t>
            </a:r>
            <a:r>
              <a:rPr lang="en-US" dirty="0" smtClean="0"/>
              <a:t> me to lie down in green pastures:</a:t>
            </a:r>
          </a:p>
          <a:p>
            <a:pPr lvl="1"/>
            <a:r>
              <a:rPr lang="en-US" dirty="0" smtClean="0"/>
              <a:t>He </a:t>
            </a:r>
            <a:r>
              <a:rPr lang="en-US" dirty="0" err="1" smtClean="0"/>
              <a:t>leadeth</a:t>
            </a:r>
            <a:r>
              <a:rPr lang="en-US" dirty="0" smtClean="0"/>
              <a:t> me beside the still waters.</a:t>
            </a:r>
          </a:p>
          <a:p>
            <a:pPr lvl="1"/>
            <a:r>
              <a:rPr lang="en-US" dirty="0" smtClean="0"/>
              <a:t>He </a:t>
            </a:r>
            <a:r>
              <a:rPr lang="en-US" dirty="0" err="1" smtClean="0"/>
              <a:t>restoreth</a:t>
            </a:r>
            <a:r>
              <a:rPr lang="en-US" dirty="0" smtClean="0"/>
              <a:t> my soul:”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90600"/>
          </a:xfrm>
        </p:spPr>
        <p:txBody>
          <a:bodyPr/>
          <a:lstStyle/>
          <a:p>
            <a:pPr algn="ctr"/>
            <a:r>
              <a:rPr lang="en-US" dirty="0" smtClean="0"/>
              <a:t>Epiphany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8200"/>
            <a:ext cx="7498080" cy="5410200"/>
          </a:xfrm>
        </p:spPr>
        <p:txBody>
          <a:bodyPr/>
          <a:lstStyle/>
          <a:p>
            <a:r>
              <a:rPr lang="en-US" dirty="0" smtClean="0"/>
              <a:t>A moment of sudden insight or revelation that a character experiences</a:t>
            </a:r>
            <a:endParaRPr lang="en-US" dirty="0"/>
          </a:p>
        </p:txBody>
      </p:sp>
      <p:pic>
        <p:nvPicPr>
          <p:cNvPr id="4" name="Picture 3" descr="epipha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399" y="1828800"/>
            <a:ext cx="592814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400" smtClean="0"/>
              <a:t>Parody -  A parody is the imitation of a created work.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i="1" smtClean="0"/>
              <a:t>Airplane!</a:t>
            </a:r>
          </a:p>
          <a:p>
            <a:pPr eaLnBrk="1" hangingPunct="1"/>
            <a:r>
              <a:rPr lang="en-US" i="1" smtClean="0"/>
              <a:t>Blazing Saddles</a:t>
            </a:r>
          </a:p>
          <a:p>
            <a:pPr eaLnBrk="1" hangingPunct="1"/>
            <a:r>
              <a:rPr lang="en-US" i="1" smtClean="0"/>
              <a:t>Scary Movie</a:t>
            </a:r>
          </a:p>
        </p:txBody>
      </p:sp>
      <p:pic>
        <p:nvPicPr>
          <p:cNvPr id="8196" name="Picture 5" descr="parody.jpg"/>
          <p:cNvPicPr>
            <a:picLocks noChangeAspect="1"/>
          </p:cNvPicPr>
          <p:nvPr/>
        </p:nvPicPr>
        <p:blipFill>
          <a:blip r:embed="rId2" cstate="print"/>
          <a:srcRect b="10365"/>
          <a:stretch>
            <a:fillRect/>
          </a:stretch>
        </p:blipFill>
        <p:spPr bwMode="auto">
          <a:xfrm>
            <a:off x="4724400" y="1676400"/>
            <a:ext cx="34290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Character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person portrayed </a:t>
            </a:r>
            <a:r>
              <a:rPr lang="en-US" dirty="0" smtClean="0"/>
              <a:t>in a literary work</a:t>
            </a:r>
          </a:p>
          <a:p>
            <a:pPr lvl="1"/>
            <a:r>
              <a:rPr lang="en-US" dirty="0" smtClean="0"/>
              <a:t>Main Character (Shrek)– central to the story; fully developed</a:t>
            </a:r>
          </a:p>
          <a:p>
            <a:pPr lvl="1"/>
            <a:r>
              <a:rPr lang="en-US" dirty="0" smtClean="0"/>
              <a:t>Minor Character (Donkey) – has few personality traits; helps move the story</a:t>
            </a:r>
          </a:p>
          <a:p>
            <a:pPr lvl="1"/>
            <a:r>
              <a:rPr lang="en-US" dirty="0" smtClean="0"/>
              <a:t>Round Characters (Fiona)– show varied and sometimes contradictory traits</a:t>
            </a:r>
          </a:p>
          <a:p>
            <a:pPr lvl="1"/>
            <a:r>
              <a:rPr lang="en-US" dirty="0" smtClean="0"/>
              <a:t>Flat Characters (Soldiers) – only show one personality trait</a:t>
            </a:r>
          </a:p>
          <a:p>
            <a:pPr lvl="1"/>
            <a:r>
              <a:rPr lang="en-US" dirty="0" smtClean="0"/>
              <a:t>Dynamic Characters (Shrek)– grow and change throughout the story</a:t>
            </a:r>
          </a:p>
          <a:p>
            <a:pPr lvl="1"/>
            <a:r>
              <a:rPr lang="en-US" dirty="0" smtClean="0"/>
              <a:t>Static Characters (Pinocchio)– stay the same</a:t>
            </a:r>
            <a:endParaRPr lang="en-US" dirty="0"/>
          </a:p>
        </p:txBody>
      </p:sp>
      <p:pic>
        <p:nvPicPr>
          <p:cNvPr id="4" name="Picture 3" descr="sh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810000"/>
            <a:ext cx="17240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Character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029200" cy="1981200"/>
          </a:xfrm>
        </p:spPr>
        <p:txBody>
          <a:bodyPr/>
          <a:lstStyle/>
          <a:p>
            <a:r>
              <a:rPr lang="en-US" b="1" dirty="0" smtClean="0"/>
              <a:t>Protagonist</a:t>
            </a:r>
            <a:r>
              <a:rPr lang="en-US" dirty="0" smtClean="0"/>
              <a:t> - the main character in a story, novel, drama, or other literary work; the character that the reader or audience empathizes with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524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Antagonist </a:t>
            </a:r>
            <a:r>
              <a:rPr lang="en-US" sz="2400" dirty="0" smtClean="0"/>
              <a:t>– the character who strives against the main character</a:t>
            </a:r>
            <a:endParaRPr lang="en-US" sz="2400" dirty="0"/>
          </a:p>
        </p:txBody>
      </p:sp>
      <p:pic>
        <p:nvPicPr>
          <p:cNvPr id="5" name="Picture 4" descr="farquaa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799" y="3124200"/>
            <a:ext cx="2240279" cy="3733800"/>
          </a:xfrm>
          <a:prstGeom prst="rect">
            <a:avLst/>
          </a:prstGeom>
        </p:spPr>
      </p:pic>
      <p:pic>
        <p:nvPicPr>
          <p:cNvPr id="6" name="Picture 5" descr="shre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657600"/>
            <a:ext cx="2333381" cy="280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Setting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time and place </a:t>
            </a:r>
            <a:r>
              <a:rPr lang="en-US" dirty="0" smtClean="0"/>
              <a:t>in which the events of a literary work occur</a:t>
            </a:r>
          </a:p>
          <a:p>
            <a:pPr lvl="1"/>
            <a:r>
              <a:rPr lang="en-US" dirty="0" smtClean="0"/>
              <a:t>Includes the ideas, customs, and beliefs of a particular time and place</a:t>
            </a:r>
          </a:p>
          <a:p>
            <a:pPr lvl="1"/>
            <a:r>
              <a:rPr lang="en-US" dirty="0" smtClean="0"/>
              <a:t>The setting of </a:t>
            </a:r>
            <a:r>
              <a:rPr lang="en-US" i="1" dirty="0" smtClean="0"/>
              <a:t>The Crucible</a:t>
            </a:r>
            <a:r>
              <a:rPr lang="en-US" dirty="0" smtClean="0"/>
              <a:t> is 1692 in Salem, Massachusetts. </a:t>
            </a:r>
            <a:endParaRPr lang="en-US" dirty="0"/>
          </a:p>
        </p:txBody>
      </p:sp>
      <p:pic>
        <p:nvPicPr>
          <p:cNvPr id="4" name="Picture 3" descr="sa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505200"/>
            <a:ext cx="4572000" cy="315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Mood and Tone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Mood is the </a:t>
            </a:r>
            <a:r>
              <a:rPr lang="en-US" u="sng" dirty="0" smtClean="0"/>
              <a:t>emotional quality </a:t>
            </a:r>
            <a:r>
              <a:rPr lang="en-US" dirty="0" smtClean="0"/>
              <a:t>of a literary work</a:t>
            </a:r>
          </a:p>
          <a:p>
            <a:pPr lvl="1"/>
            <a:r>
              <a:rPr lang="en-US" dirty="0" smtClean="0"/>
              <a:t>Mood is created by language, subject matter, setting, tone, rhyme, and rhythm</a:t>
            </a:r>
          </a:p>
          <a:p>
            <a:pPr lvl="1"/>
            <a:r>
              <a:rPr lang="en-US" u="sng" dirty="0" smtClean="0"/>
              <a:t>Mood is a broader term than tone</a:t>
            </a:r>
          </a:p>
          <a:p>
            <a:r>
              <a:rPr lang="en-US" dirty="0" smtClean="0"/>
              <a:t>Tone is the </a:t>
            </a:r>
            <a:r>
              <a:rPr lang="en-US" u="sng" dirty="0" smtClean="0"/>
              <a:t>attitude of the author, speaker, or narrator </a:t>
            </a:r>
            <a:r>
              <a:rPr lang="en-US" dirty="0" smtClean="0"/>
              <a:t>toward the reader</a:t>
            </a:r>
          </a:p>
          <a:p>
            <a:pPr lvl="1"/>
            <a:r>
              <a:rPr lang="en-US" dirty="0" smtClean="0"/>
              <a:t>Tone is conveyed through word choice, punctuation, sentence structure, and figures of speech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Theme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central message </a:t>
            </a:r>
            <a:r>
              <a:rPr lang="en-US" dirty="0" smtClean="0"/>
              <a:t>of a work of literature, often expressed as a </a:t>
            </a:r>
            <a:r>
              <a:rPr lang="en-US" u="sng" dirty="0" smtClean="0"/>
              <a:t>general statement about life</a:t>
            </a:r>
          </a:p>
          <a:p>
            <a:r>
              <a:rPr lang="en-US" dirty="0" smtClean="0"/>
              <a:t>Themes are topics on steroids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Topic: Love</a:t>
            </a:r>
          </a:p>
          <a:p>
            <a:pPr lvl="1"/>
            <a:r>
              <a:rPr lang="en-US" dirty="0" smtClean="0"/>
              <a:t>Theme: Love is painful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9050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heart.jpg"/>
          <p:cNvPicPr>
            <a:picLocks noChangeAspect="1"/>
          </p:cNvPicPr>
          <p:nvPr/>
        </p:nvPicPr>
        <p:blipFill>
          <a:blip r:embed="rId2" cstate="print"/>
          <a:srcRect l="9159" t="8297" r="6573" b="7974"/>
          <a:stretch>
            <a:fillRect/>
          </a:stretch>
        </p:blipFill>
        <p:spPr>
          <a:xfrm>
            <a:off x="4800601" y="2895599"/>
            <a:ext cx="4143828" cy="378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Point of 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The standpoint from which a story is told</a:t>
            </a:r>
          </a:p>
          <a:p>
            <a:pPr lvl="1"/>
            <a:r>
              <a:rPr lang="en-US" i="1" dirty="0" smtClean="0"/>
              <a:t>First Person – </a:t>
            </a:r>
            <a:r>
              <a:rPr lang="en-US" dirty="0" smtClean="0"/>
              <a:t>the narrator is a character in the story and uses “I”, “we”, “me”, etc.</a:t>
            </a:r>
          </a:p>
          <a:p>
            <a:pPr lvl="1"/>
            <a:r>
              <a:rPr lang="en-US" i="1" dirty="0" smtClean="0"/>
              <a:t>Second Person – </a:t>
            </a:r>
            <a:r>
              <a:rPr lang="en-US" dirty="0" smtClean="0"/>
              <a:t>the narrator is someone who stands outside the story and describes the characters and action; uses the pronouns “you” and “your”</a:t>
            </a:r>
          </a:p>
          <a:p>
            <a:pPr lvl="1"/>
            <a:r>
              <a:rPr lang="en-US" i="1" dirty="0" smtClean="0"/>
              <a:t>Third Person Omniscient – </a:t>
            </a:r>
            <a:r>
              <a:rPr lang="en-US" dirty="0" smtClean="0"/>
              <a:t>the narrator is all-knowing; uses the pronouns “he”, “she”, “they”, etc.</a:t>
            </a:r>
          </a:p>
          <a:p>
            <a:pPr lvl="1"/>
            <a:r>
              <a:rPr lang="en-US" i="1" dirty="0" smtClean="0"/>
              <a:t>Third Person Limited – </a:t>
            </a:r>
            <a:r>
              <a:rPr lang="en-US" dirty="0" smtClean="0"/>
              <a:t>the narrator describes events as only one character perceives them; uses the pronouns “he”, “she”, “they”, etc.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2183</TotalTime>
  <Words>1065</Words>
  <Application>Microsoft Office PowerPoint</Application>
  <PresentationFormat>On-screen Show (4:3)</PresentationFormat>
  <Paragraphs>135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Century Schoolbook</vt:lpstr>
      <vt:lpstr>Wingdings</vt:lpstr>
      <vt:lpstr>Wingdings 2</vt:lpstr>
      <vt:lpstr>Oriel</vt:lpstr>
      <vt:lpstr>Literary Terms</vt:lpstr>
      <vt:lpstr>Anachronisms</vt:lpstr>
      <vt:lpstr>Imagery</vt:lpstr>
      <vt:lpstr>Character</vt:lpstr>
      <vt:lpstr>Character</vt:lpstr>
      <vt:lpstr>Setting</vt:lpstr>
      <vt:lpstr>Mood and Tone</vt:lpstr>
      <vt:lpstr>Theme</vt:lpstr>
      <vt:lpstr>Point of View</vt:lpstr>
      <vt:lpstr>Conflict</vt:lpstr>
      <vt:lpstr>Pun - A play on words that have similar sounds but different meanings. </vt:lpstr>
      <vt:lpstr>Irony - In literary criticism, the effect of language in which the intended meaning is the opposite of what is stated. </vt:lpstr>
      <vt:lpstr>Plot</vt:lpstr>
      <vt:lpstr>Exposition</vt:lpstr>
      <vt:lpstr>Rising Action</vt:lpstr>
      <vt:lpstr>Climax</vt:lpstr>
      <vt:lpstr>Falling Action and Resolution</vt:lpstr>
      <vt:lpstr>Drama</vt:lpstr>
      <vt:lpstr>Dialogue</vt:lpstr>
      <vt:lpstr>Monologue</vt:lpstr>
      <vt:lpstr>Action</vt:lpstr>
      <vt:lpstr>Dramatic Conventions</vt:lpstr>
      <vt:lpstr>Soliloquy: a Dramatic Convention</vt:lpstr>
      <vt:lpstr>Narrative: a Dramatic Convention</vt:lpstr>
      <vt:lpstr>Chorus</vt:lpstr>
      <vt:lpstr>Aside</vt:lpstr>
      <vt:lpstr>Atmosphere</vt:lpstr>
      <vt:lpstr>Blank Verse</vt:lpstr>
      <vt:lpstr>Foil</vt:lpstr>
      <vt:lpstr>Metonymy</vt:lpstr>
      <vt:lpstr>Paradox</vt:lpstr>
      <vt:lpstr>Tragedy</vt:lpstr>
      <vt:lpstr>Tragic Hero</vt:lpstr>
      <vt:lpstr>Tragic Flaw</vt:lpstr>
      <vt:lpstr>Conceit </vt:lpstr>
      <vt:lpstr>Parallelism</vt:lpstr>
      <vt:lpstr>Epiphany</vt:lpstr>
      <vt:lpstr>Parody -  A parody is the imitation of a created work.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Terms for the Grad Exam</dc:title>
  <dc:creator>Jessica Leigh Bailey</dc:creator>
  <cp:lastModifiedBy>Jessica L. Bailey</cp:lastModifiedBy>
  <cp:revision>29</cp:revision>
  <dcterms:created xsi:type="dcterms:W3CDTF">2011-02-14T16:21:12Z</dcterms:created>
  <dcterms:modified xsi:type="dcterms:W3CDTF">2015-09-11T16:21:37Z</dcterms:modified>
</cp:coreProperties>
</file>